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6" r:id="rId4"/>
    <p:sldId id="259" r:id="rId5"/>
    <p:sldId id="265" r:id="rId6"/>
    <p:sldId id="260" r:id="rId7"/>
    <p:sldId id="266" r:id="rId8"/>
    <p:sldId id="267" r:id="rId9"/>
    <p:sldId id="261" r:id="rId10"/>
    <p:sldId id="268" r:id="rId11"/>
    <p:sldId id="262" r:id="rId12"/>
    <p:sldId id="269" r:id="rId13"/>
    <p:sldId id="270" r:id="rId14"/>
    <p:sldId id="263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F493E8-D36F-4C66-B68B-764A87ABC417}" type="datetimeFigureOut">
              <a:rPr lang="en-US" smtClean="0"/>
              <a:pPr/>
              <a:t>12/3/2010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2CC6D8-A809-40A5-9103-697FD821548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F493E8-D36F-4C66-B68B-764A87ABC417}" type="datetimeFigureOut">
              <a:rPr lang="en-US" smtClean="0"/>
              <a:pPr/>
              <a:t>12/3/2010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2CC6D8-A809-40A5-9103-697FD821548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F493E8-D36F-4C66-B68B-764A87ABC417}" type="datetimeFigureOut">
              <a:rPr lang="en-US" smtClean="0"/>
              <a:pPr/>
              <a:t>12/3/2010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2CC6D8-A809-40A5-9103-697FD821548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F493E8-D36F-4C66-B68B-764A87ABC417}" type="datetimeFigureOut">
              <a:rPr lang="en-US" smtClean="0"/>
              <a:pPr/>
              <a:t>12/3/2010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2CC6D8-A809-40A5-9103-697FD821548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F493E8-D36F-4C66-B68B-764A87ABC417}" type="datetimeFigureOut">
              <a:rPr lang="en-US" smtClean="0"/>
              <a:pPr/>
              <a:t>12/3/2010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2CC6D8-A809-40A5-9103-697FD821548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F493E8-D36F-4C66-B68B-764A87ABC417}" type="datetimeFigureOut">
              <a:rPr lang="en-US" smtClean="0"/>
              <a:pPr/>
              <a:t>12/3/2010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2CC6D8-A809-40A5-9103-697FD821548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F493E8-D36F-4C66-B68B-764A87ABC417}" type="datetimeFigureOut">
              <a:rPr lang="en-US" smtClean="0"/>
              <a:pPr/>
              <a:t>12/3/2010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2CC6D8-A809-40A5-9103-697FD821548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F493E8-D36F-4C66-B68B-764A87ABC417}" type="datetimeFigureOut">
              <a:rPr lang="en-US" smtClean="0"/>
              <a:pPr/>
              <a:t>12/3/2010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2CC6D8-A809-40A5-9103-697FD821548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F493E8-D36F-4C66-B68B-764A87ABC417}" type="datetimeFigureOut">
              <a:rPr lang="en-US" smtClean="0"/>
              <a:pPr/>
              <a:t>12/3/2010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2CC6D8-A809-40A5-9103-697FD821548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F493E8-D36F-4C66-B68B-764A87ABC417}" type="datetimeFigureOut">
              <a:rPr lang="en-US" smtClean="0"/>
              <a:pPr/>
              <a:t>12/3/2010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2CC6D8-A809-40A5-9103-697FD821548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F493E8-D36F-4C66-B68B-764A87ABC417}" type="datetimeFigureOut">
              <a:rPr lang="en-US" smtClean="0"/>
              <a:pPr/>
              <a:t>12/3/2010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2CC6D8-A809-40A5-9103-697FD821548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F493E8-D36F-4C66-B68B-764A87ABC417}" type="datetimeFigureOut">
              <a:rPr lang="en-US" smtClean="0"/>
              <a:pPr/>
              <a:t>12/3/2010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2CC6D8-A809-40A5-9103-697FD821548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000" y="838200"/>
            <a:ext cx="6934200" cy="5200650"/>
          </a:xfrm>
          <a:prstGeom prst="rect">
            <a:avLst/>
          </a:prstGeom>
          <a:solidFill>
            <a:srgbClr val="000000">
              <a:shade val="95000"/>
            </a:srgbClr>
          </a:solidFill>
          <a:ln w="444500" cap="sq">
            <a:solidFill>
              <a:srgbClr val="000000"/>
            </a:solidFill>
            <a:miter lim="800000"/>
          </a:ln>
          <a:effectLst>
            <a:outerShdw blurRad="254000" dist="190500" dir="2700000" sy="90000" algn="bl" rotWithShape="0">
              <a:srgbClr val="000000">
                <a:alpha val="40000"/>
              </a:srgb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685800" y="228600"/>
            <a:ext cx="78486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6000" b="1" u="sng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fornian FB" pitchFamily="18" charset="0"/>
              </a:rPr>
              <a:t>La Sorbonne</a:t>
            </a:r>
          </a:p>
          <a:p>
            <a:pPr algn="ctr"/>
            <a:r>
              <a:rPr lang="fr-FR" sz="6000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fornian FB" pitchFamily="18" charset="0"/>
              </a:rPr>
              <a:t>université à Paris</a:t>
            </a:r>
            <a:endParaRPr lang="fr-FR" sz="6000" dirty="0">
              <a:solidFill>
                <a:srgbClr val="92D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fornian FB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 rot="20261728">
            <a:off x="643270" y="3943703"/>
            <a:ext cx="377632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itchFamily="34" charset="0"/>
              </a:rPr>
              <a:t>You </a:t>
            </a:r>
            <a:r>
              <a:rPr lang="fr-FR" sz="4000" b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itchFamily="34" charset="0"/>
              </a:rPr>
              <a:t>could</a:t>
            </a:r>
            <a:r>
              <a:rPr lang="fr-FR" sz="4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itchFamily="34" charset="0"/>
              </a:rPr>
              <a:t> </a:t>
            </a:r>
            <a:r>
              <a:rPr lang="fr-FR" sz="4000" b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itchFamily="34" charset="0"/>
              </a:rPr>
              <a:t>be</a:t>
            </a:r>
            <a:r>
              <a:rPr lang="fr-FR" sz="4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itchFamily="34" charset="0"/>
              </a:rPr>
              <a:t> </a:t>
            </a:r>
            <a:r>
              <a:rPr lang="fr-FR" sz="4000" b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itchFamily="34" charset="0"/>
              </a:rPr>
              <a:t>here</a:t>
            </a:r>
            <a:r>
              <a:rPr lang="fr-FR" sz="4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itchFamily="34" charset="0"/>
              </a:rPr>
              <a:t>!</a:t>
            </a:r>
            <a:endParaRPr lang="fr-FR" sz="40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Rounded MT Bold" pitchFamily="34" charset="0"/>
            </a:endParaRPr>
          </a:p>
        </p:txBody>
      </p:sp>
      <p:sp>
        <p:nvSpPr>
          <p:cNvPr id="5" name="Bent Arrow 4"/>
          <p:cNvSpPr/>
          <p:nvPr/>
        </p:nvSpPr>
        <p:spPr>
          <a:xfrm rot="3713868">
            <a:off x="3729229" y="4101325"/>
            <a:ext cx="667675" cy="757548"/>
          </a:xfrm>
          <a:prstGeom prst="bentArrow">
            <a:avLst/>
          </a:prstGeom>
          <a:solidFill>
            <a:srgbClr val="FFFF0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 r="6154"/>
          <a:stretch>
            <a:fillRect/>
          </a:stretch>
        </p:blipFill>
        <p:spPr bwMode="auto">
          <a:xfrm>
            <a:off x="0" y="1295400"/>
            <a:ext cx="4648199" cy="43735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0" y="0"/>
            <a:ext cx="9144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6000" b="1" dirty="0" smtClean="0">
                <a:solidFill>
                  <a:srgbClr val="0070C0"/>
                </a:solidFill>
                <a:latin typeface="Californian FB" pitchFamily="18" charset="0"/>
              </a:rPr>
              <a:t>Voilà, un amie et moi.   </a:t>
            </a:r>
            <a:endParaRPr lang="fr-FR" sz="6000" dirty="0">
              <a:solidFill>
                <a:srgbClr val="0070C0"/>
              </a:solidFill>
              <a:latin typeface="Californian FB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724400" y="1143000"/>
            <a:ext cx="441960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6000" b="1" dirty="0" smtClean="0">
                <a:solidFill>
                  <a:srgbClr val="0070C0"/>
                </a:solidFill>
                <a:latin typeface="Californian FB" pitchFamily="18" charset="0"/>
              </a:rPr>
              <a:t>Nous</a:t>
            </a:r>
          </a:p>
          <a:p>
            <a:pPr algn="ctr"/>
            <a:r>
              <a:rPr lang="fr-FR" sz="4800" b="1" dirty="0" smtClean="0">
                <a:solidFill>
                  <a:srgbClr val="FF0000"/>
                </a:solidFill>
                <a:latin typeface="Californian FB" pitchFamily="18" charset="0"/>
              </a:rPr>
              <a:t>ne</a:t>
            </a:r>
            <a:r>
              <a:rPr lang="fr-FR" sz="4800" b="1" dirty="0" smtClean="0">
                <a:solidFill>
                  <a:srgbClr val="0070C0"/>
                </a:solidFill>
                <a:latin typeface="Californian FB" pitchFamily="18" charset="0"/>
              </a:rPr>
              <a:t> </a:t>
            </a:r>
            <a:r>
              <a:rPr lang="fr-FR" sz="4800" b="1" u="sng" dirty="0" smtClean="0">
                <a:solidFill>
                  <a:srgbClr val="0070C0"/>
                </a:solidFill>
                <a:latin typeface="Californian FB" pitchFamily="18" charset="0"/>
              </a:rPr>
              <a:t>sommes</a:t>
            </a:r>
            <a:r>
              <a:rPr lang="fr-FR" sz="4800" b="1" dirty="0" smtClean="0">
                <a:solidFill>
                  <a:srgbClr val="0070C0"/>
                </a:solidFill>
                <a:latin typeface="Californian FB" pitchFamily="18" charset="0"/>
              </a:rPr>
              <a:t> </a:t>
            </a:r>
            <a:r>
              <a:rPr lang="fr-FR" sz="4800" b="1" dirty="0" smtClean="0">
                <a:solidFill>
                  <a:srgbClr val="FF0000"/>
                </a:solidFill>
                <a:latin typeface="Californian FB" pitchFamily="18" charset="0"/>
              </a:rPr>
              <a:t>pas</a:t>
            </a:r>
            <a:r>
              <a:rPr lang="fr-FR" sz="4800" b="1" dirty="0" smtClean="0">
                <a:solidFill>
                  <a:srgbClr val="0070C0"/>
                </a:solidFill>
                <a:latin typeface="Californian FB" pitchFamily="18" charset="0"/>
              </a:rPr>
              <a:t> bête</a:t>
            </a:r>
            <a:r>
              <a:rPr lang="fr-FR" sz="4800" b="1" u="sng" dirty="0" smtClean="0">
                <a:solidFill>
                  <a:srgbClr val="0070C0"/>
                </a:solidFill>
                <a:latin typeface="Californian FB" pitchFamily="18" charset="0"/>
              </a:rPr>
              <a:t>s</a:t>
            </a:r>
            <a:r>
              <a:rPr lang="fr-FR" sz="4800" b="1" dirty="0" smtClean="0">
                <a:solidFill>
                  <a:srgbClr val="0070C0"/>
                </a:solidFill>
                <a:latin typeface="Californian FB" pitchFamily="18" charset="0"/>
              </a:rPr>
              <a:t>.  </a:t>
            </a:r>
            <a:r>
              <a:rPr lang="fr-FR" sz="6000" b="1" dirty="0" smtClean="0">
                <a:solidFill>
                  <a:srgbClr val="0070C0"/>
                </a:solidFill>
                <a:latin typeface="Californian FB" pitchFamily="18" charset="0"/>
              </a:rPr>
              <a:t>Nous sommes très intelligent</a:t>
            </a:r>
            <a:r>
              <a:rPr lang="fr-FR" sz="6000" b="1" u="sng" dirty="0" smtClean="0">
                <a:solidFill>
                  <a:srgbClr val="0070C0"/>
                </a:solidFill>
                <a:latin typeface="Californian FB" pitchFamily="18" charset="0"/>
              </a:rPr>
              <a:t>es</a:t>
            </a:r>
            <a:r>
              <a:rPr lang="fr-FR" sz="6000" b="1" dirty="0" smtClean="0">
                <a:solidFill>
                  <a:srgbClr val="0070C0"/>
                </a:solidFill>
                <a:latin typeface="Californian FB" pitchFamily="18" charset="0"/>
              </a:rPr>
              <a:t>.   </a:t>
            </a:r>
            <a:endParaRPr lang="fr-FR" sz="6000" dirty="0">
              <a:solidFill>
                <a:srgbClr val="0070C0"/>
              </a:solidFill>
              <a:latin typeface="Californian FB" pitchFamily="18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1828800"/>
            <a:ext cx="4762500" cy="316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0" y="0"/>
            <a:ext cx="9144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6000" b="1" dirty="0" smtClean="0">
                <a:solidFill>
                  <a:srgbClr val="0070C0"/>
                </a:solidFill>
                <a:latin typeface="Californian FB" pitchFamily="18" charset="0"/>
              </a:rPr>
              <a:t>Un ami et toi.   </a:t>
            </a:r>
            <a:endParaRPr lang="fr-FR" sz="6000" dirty="0">
              <a:solidFill>
                <a:srgbClr val="0070C0"/>
              </a:solidFill>
              <a:latin typeface="Californian FB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724400" y="1905000"/>
            <a:ext cx="44196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6000" b="1" dirty="0" smtClean="0">
                <a:solidFill>
                  <a:srgbClr val="0070C0"/>
                </a:solidFill>
                <a:latin typeface="Californian FB" pitchFamily="18" charset="0"/>
              </a:rPr>
              <a:t>Vous </a:t>
            </a:r>
            <a:r>
              <a:rPr lang="fr-FR" sz="6000" b="1" u="sng" dirty="0" smtClean="0">
                <a:solidFill>
                  <a:srgbClr val="0070C0"/>
                </a:solidFill>
                <a:latin typeface="Californian FB" pitchFamily="18" charset="0"/>
              </a:rPr>
              <a:t>êtes</a:t>
            </a:r>
            <a:r>
              <a:rPr lang="fr-FR" sz="6000" b="1" dirty="0" smtClean="0">
                <a:solidFill>
                  <a:srgbClr val="0070C0"/>
                </a:solidFill>
                <a:latin typeface="Californian FB" pitchFamily="18" charset="0"/>
              </a:rPr>
              <a:t> américain</a:t>
            </a:r>
            <a:r>
              <a:rPr lang="fr-FR" sz="6000" b="1" u="sng" dirty="0" smtClean="0">
                <a:solidFill>
                  <a:srgbClr val="0070C0"/>
                </a:solidFill>
                <a:latin typeface="Californian FB" pitchFamily="18" charset="0"/>
              </a:rPr>
              <a:t>s</a:t>
            </a:r>
            <a:r>
              <a:rPr lang="fr-FR" sz="6000" b="1" dirty="0" smtClean="0">
                <a:solidFill>
                  <a:srgbClr val="0070C0"/>
                </a:solidFill>
                <a:latin typeface="Californian FB" pitchFamily="18" charset="0"/>
              </a:rPr>
              <a:t> aussi.</a:t>
            </a:r>
            <a:endParaRPr lang="fr-FR" sz="6000" dirty="0">
              <a:solidFill>
                <a:srgbClr val="0070C0"/>
              </a:solidFill>
              <a:latin typeface="Californian FB" pitchFamily="18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09800" y="1219200"/>
            <a:ext cx="4762500" cy="316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0" y="0"/>
            <a:ext cx="9144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6000" b="1" dirty="0" smtClean="0">
                <a:solidFill>
                  <a:srgbClr val="0070C0"/>
                </a:solidFill>
                <a:latin typeface="Californian FB" pitchFamily="18" charset="0"/>
              </a:rPr>
              <a:t>Un ami et toi.   </a:t>
            </a:r>
            <a:endParaRPr lang="fr-FR" sz="6000" dirty="0">
              <a:solidFill>
                <a:srgbClr val="0070C0"/>
              </a:solidFill>
              <a:latin typeface="Californian FB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371600" y="4572000"/>
            <a:ext cx="70104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6000" b="1" dirty="0" smtClean="0">
                <a:solidFill>
                  <a:srgbClr val="0070C0"/>
                </a:solidFill>
                <a:latin typeface="Californian FB" pitchFamily="18" charset="0"/>
              </a:rPr>
              <a:t>Vous </a:t>
            </a:r>
            <a:r>
              <a:rPr lang="fr-FR" sz="6000" b="1" dirty="0" smtClean="0">
                <a:solidFill>
                  <a:srgbClr val="FF0000"/>
                </a:solidFill>
                <a:latin typeface="Californian FB" pitchFamily="18" charset="0"/>
              </a:rPr>
              <a:t>n’</a:t>
            </a:r>
            <a:r>
              <a:rPr lang="fr-FR" sz="6000" b="1" u="sng" dirty="0" smtClean="0">
                <a:solidFill>
                  <a:srgbClr val="0070C0"/>
                </a:solidFill>
                <a:latin typeface="Californian FB" pitchFamily="18" charset="0"/>
              </a:rPr>
              <a:t>êtes</a:t>
            </a:r>
            <a:r>
              <a:rPr lang="fr-FR" sz="6000" b="1" dirty="0" smtClean="0">
                <a:solidFill>
                  <a:srgbClr val="0070C0"/>
                </a:solidFill>
                <a:latin typeface="Californian FB" pitchFamily="18" charset="0"/>
              </a:rPr>
              <a:t> </a:t>
            </a:r>
            <a:r>
              <a:rPr lang="fr-FR" sz="6000" b="1" dirty="0" smtClean="0">
                <a:solidFill>
                  <a:srgbClr val="FF0000"/>
                </a:solidFill>
                <a:latin typeface="Californian FB" pitchFamily="18" charset="0"/>
              </a:rPr>
              <a:t>pas</a:t>
            </a:r>
            <a:r>
              <a:rPr lang="fr-FR" sz="6000" b="1" dirty="0" smtClean="0">
                <a:solidFill>
                  <a:srgbClr val="0070C0"/>
                </a:solidFill>
                <a:latin typeface="Californian FB" pitchFamily="18" charset="0"/>
              </a:rPr>
              <a:t> français.</a:t>
            </a:r>
            <a:endParaRPr lang="fr-FR" sz="6000" dirty="0">
              <a:solidFill>
                <a:srgbClr val="0070C0"/>
              </a:solidFill>
              <a:latin typeface="Californian FB" pitchFamily="18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81200"/>
            <a:ext cx="4762500" cy="316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0" y="0"/>
            <a:ext cx="9144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6000" b="1" dirty="0" smtClean="0">
                <a:solidFill>
                  <a:srgbClr val="0070C0"/>
                </a:solidFill>
                <a:latin typeface="Californian FB" pitchFamily="18" charset="0"/>
              </a:rPr>
              <a:t>Un ami et toi.   </a:t>
            </a:r>
            <a:endParaRPr lang="fr-FR" sz="6000" dirty="0">
              <a:solidFill>
                <a:srgbClr val="0070C0"/>
              </a:solidFill>
              <a:latin typeface="Californian FB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800600" y="1752600"/>
            <a:ext cx="434340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6000" b="1" dirty="0" smtClean="0">
                <a:solidFill>
                  <a:srgbClr val="0070C0"/>
                </a:solidFill>
                <a:latin typeface="Californian FB" pitchFamily="18" charset="0"/>
              </a:rPr>
              <a:t>Vous </a:t>
            </a:r>
            <a:r>
              <a:rPr lang="fr-FR" sz="6000" b="1" u="sng" dirty="0" smtClean="0">
                <a:solidFill>
                  <a:srgbClr val="0070C0"/>
                </a:solidFill>
                <a:latin typeface="Californian FB" pitchFamily="18" charset="0"/>
              </a:rPr>
              <a:t>êtes</a:t>
            </a:r>
            <a:r>
              <a:rPr lang="fr-FR" sz="6000" b="1" dirty="0" smtClean="0">
                <a:solidFill>
                  <a:srgbClr val="0070C0"/>
                </a:solidFill>
                <a:latin typeface="Californian FB" pitchFamily="18" charset="0"/>
              </a:rPr>
              <a:t> sympa et vraiment intelligent</a:t>
            </a:r>
            <a:r>
              <a:rPr lang="fr-FR" sz="6000" b="1" u="sng" dirty="0" smtClean="0">
                <a:solidFill>
                  <a:srgbClr val="0070C0"/>
                </a:solidFill>
                <a:latin typeface="Californian FB" pitchFamily="18" charset="0"/>
              </a:rPr>
              <a:t>s</a:t>
            </a:r>
            <a:r>
              <a:rPr lang="fr-FR" sz="6000" b="1" dirty="0" smtClean="0">
                <a:solidFill>
                  <a:srgbClr val="0070C0"/>
                </a:solidFill>
                <a:latin typeface="Californian FB" pitchFamily="18" charset="0"/>
              </a:rPr>
              <a:t>!</a:t>
            </a:r>
            <a:endParaRPr lang="fr-FR" sz="6000" dirty="0">
              <a:solidFill>
                <a:srgbClr val="0070C0"/>
              </a:solidFill>
              <a:latin typeface="Californian FB" pitchFamily="18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81200" y="2286000"/>
            <a:ext cx="5489854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0" y="0"/>
            <a:ext cx="91440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6000" b="1" dirty="0" smtClean="0">
                <a:solidFill>
                  <a:srgbClr val="0070C0"/>
                </a:solidFill>
                <a:latin typeface="Californian FB" pitchFamily="18" charset="0"/>
              </a:rPr>
              <a:t>Ecoutez l’histoire et répondez aux </a:t>
            </a:r>
            <a:r>
              <a:rPr lang="fr-FR" sz="6000" b="1" dirty="0" err="1" smtClean="0">
                <a:solidFill>
                  <a:srgbClr val="0070C0"/>
                </a:solidFill>
                <a:latin typeface="Californian FB" pitchFamily="18" charset="0"/>
              </a:rPr>
              <a:t>quéstions</a:t>
            </a:r>
            <a:r>
              <a:rPr lang="fr-FR" sz="6000" b="1" dirty="0" smtClean="0">
                <a:solidFill>
                  <a:srgbClr val="0070C0"/>
                </a:solidFill>
                <a:latin typeface="Californian FB" pitchFamily="18" charset="0"/>
              </a:rPr>
              <a:t>.   </a:t>
            </a:r>
            <a:endParaRPr lang="fr-FR" sz="6000" dirty="0">
              <a:solidFill>
                <a:srgbClr val="0070C0"/>
              </a:solidFill>
              <a:latin typeface="Californian FB" pitchFamily="18" charset="0"/>
            </a:endParaRPr>
          </a:p>
        </p:txBody>
      </p:sp>
      <p:sp>
        <p:nvSpPr>
          <p:cNvPr id="4" name="Oval 3"/>
          <p:cNvSpPr/>
          <p:nvPr/>
        </p:nvSpPr>
        <p:spPr>
          <a:xfrm>
            <a:off x="2133600" y="2057400"/>
            <a:ext cx="1295400" cy="1981200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5486400" y="1981200"/>
            <a:ext cx="1295400" cy="1981200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62473"/>
            <a:ext cx="9144000" cy="64955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685800" y="228600"/>
            <a:ext cx="78486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6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fornian FB" pitchFamily="18" charset="0"/>
              </a:rPr>
              <a:t>Une salle de classe à la Sorbonne</a:t>
            </a:r>
            <a:endParaRPr lang="fr-FR" sz="60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fornian FB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0" y="704850"/>
            <a:ext cx="7696200" cy="577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685800" y="685800"/>
            <a:ext cx="78486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6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fornian FB" pitchFamily="18" charset="0"/>
              </a:rPr>
              <a:t>Les étudiants</a:t>
            </a:r>
            <a:endParaRPr lang="fr-FR" sz="60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fornian FB" pitchFamily="18" charset="0"/>
            </a:endParaRPr>
          </a:p>
        </p:txBody>
      </p:sp>
      <p:cxnSp>
        <p:nvCxnSpPr>
          <p:cNvPr id="5" name="Straight Arrow Connector 4"/>
          <p:cNvCxnSpPr/>
          <p:nvPr/>
        </p:nvCxnSpPr>
        <p:spPr>
          <a:xfrm rot="5400000">
            <a:off x="1181100" y="3009900"/>
            <a:ext cx="2895600" cy="685800"/>
          </a:xfrm>
          <a:prstGeom prst="straightConnector1">
            <a:avLst/>
          </a:prstGeom>
          <a:ln w="76200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Arrow Connector 5"/>
          <p:cNvCxnSpPr/>
          <p:nvPr/>
        </p:nvCxnSpPr>
        <p:spPr>
          <a:xfrm rot="16200000" flipH="1">
            <a:off x="3886200" y="2514600"/>
            <a:ext cx="2667000" cy="838200"/>
          </a:xfrm>
          <a:prstGeom prst="straightConnector1">
            <a:avLst/>
          </a:prstGeom>
          <a:ln w="76200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 rot="16200000" flipH="1">
            <a:off x="5486400" y="2590800"/>
            <a:ext cx="2514600" cy="533400"/>
          </a:xfrm>
          <a:prstGeom prst="straightConnector1">
            <a:avLst/>
          </a:prstGeom>
          <a:ln w="76200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1600200"/>
            <a:ext cx="4000500" cy="400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0" y="0"/>
            <a:ext cx="9144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6000" b="1" dirty="0" smtClean="0">
                <a:solidFill>
                  <a:srgbClr val="0070C0"/>
                </a:solidFill>
                <a:latin typeface="Californian FB" pitchFamily="18" charset="0"/>
              </a:rPr>
              <a:t>Voilà, Amélie et Elisabeth.   </a:t>
            </a:r>
            <a:endParaRPr lang="fr-FR" sz="6000" dirty="0">
              <a:solidFill>
                <a:srgbClr val="0070C0"/>
              </a:solidFill>
              <a:latin typeface="Californian FB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343400" y="2057400"/>
            <a:ext cx="48006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6000" b="1" dirty="0" smtClean="0">
                <a:solidFill>
                  <a:srgbClr val="0070C0"/>
                </a:solidFill>
                <a:latin typeface="Californian FB" pitchFamily="18" charset="0"/>
              </a:rPr>
              <a:t>Elles </a:t>
            </a:r>
            <a:r>
              <a:rPr lang="fr-FR" sz="6000" b="1" u="sng" dirty="0" smtClean="0">
                <a:solidFill>
                  <a:srgbClr val="0070C0"/>
                </a:solidFill>
                <a:latin typeface="Californian FB" pitchFamily="18" charset="0"/>
              </a:rPr>
              <a:t>sont</a:t>
            </a:r>
            <a:r>
              <a:rPr lang="fr-FR" sz="6000" b="1" dirty="0" smtClean="0">
                <a:solidFill>
                  <a:srgbClr val="0070C0"/>
                </a:solidFill>
                <a:latin typeface="Californian FB" pitchFamily="18" charset="0"/>
              </a:rPr>
              <a:t> étudiantes à la Sorbonne.   </a:t>
            </a:r>
            <a:endParaRPr lang="fr-FR" sz="6000" dirty="0">
              <a:solidFill>
                <a:srgbClr val="0070C0"/>
              </a:solidFill>
              <a:latin typeface="Californian FB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1600200"/>
            <a:ext cx="4000500" cy="400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0" y="0"/>
            <a:ext cx="9144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6000" b="1" dirty="0" smtClean="0">
                <a:solidFill>
                  <a:srgbClr val="0070C0"/>
                </a:solidFill>
                <a:latin typeface="Californian FB" pitchFamily="18" charset="0"/>
              </a:rPr>
              <a:t>Voilà, Amélie et Elisabeth.   </a:t>
            </a:r>
            <a:endParaRPr lang="fr-FR" sz="6000" dirty="0">
              <a:solidFill>
                <a:srgbClr val="0070C0"/>
              </a:solidFill>
              <a:latin typeface="Californian FB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343400" y="1676400"/>
            <a:ext cx="48006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6000" b="1" dirty="0" smtClean="0">
                <a:solidFill>
                  <a:srgbClr val="0070C0"/>
                </a:solidFill>
                <a:latin typeface="Californian FB" pitchFamily="18" charset="0"/>
              </a:rPr>
              <a:t>Elles </a:t>
            </a:r>
            <a:r>
              <a:rPr lang="fr-FR" sz="6000" b="1" u="sng" dirty="0" smtClean="0">
                <a:solidFill>
                  <a:srgbClr val="0070C0"/>
                </a:solidFill>
                <a:latin typeface="Californian FB" pitchFamily="18" charset="0"/>
              </a:rPr>
              <a:t>sont</a:t>
            </a:r>
            <a:r>
              <a:rPr lang="fr-FR" sz="6000" b="1" dirty="0" smtClean="0">
                <a:solidFill>
                  <a:srgbClr val="0070C0"/>
                </a:solidFill>
                <a:latin typeface="Californian FB" pitchFamily="18" charset="0"/>
              </a:rPr>
              <a:t> très intelligent</a:t>
            </a:r>
            <a:r>
              <a:rPr lang="fr-FR" sz="6000" b="1" u="sng" dirty="0" smtClean="0">
                <a:solidFill>
                  <a:srgbClr val="0070C0"/>
                </a:solidFill>
                <a:latin typeface="Californian FB" pitchFamily="18" charset="0"/>
              </a:rPr>
              <a:t>es</a:t>
            </a:r>
            <a:r>
              <a:rPr lang="fr-FR" sz="6000" b="1" dirty="0" smtClean="0">
                <a:solidFill>
                  <a:srgbClr val="0070C0"/>
                </a:solidFill>
                <a:latin typeface="Californian FB" pitchFamily="18" charset="0"/>
              </a:rPr>
              <a:t> et assez joli</a:t>
            </a:r>
            <a:r>
              <a:rPr lang="fr-FR" sz="6000" b="1" u="sng" dirty="0" smtClean="0">
                <a:solidFill>
                  <a:srgbClr val="0070C0"/>
                </a:solidFill>
                <a:latin typeface="Californian FB" pitchFamily="18" charset="0"/>
              </a:rPr>
              <a:t>es</a:t>
            </a:r>
            <a:r>
              <a:rPr lang="fr-FR" sz="6000" b="1" dirty="0" smtClean="0">
                <a:solidFill>
                  <a:srgbClr val="0070C0"/>
                </a:solidFill>
                <a:latin typeface="Californian FB" pitchFamily="18" charset="0"/>
              </a:rPr>
              <a:t>.   </a:t>
            </a:r>
            <a:endParaRPr lang="fr-FR" sz="6000" dirty="0">
              <a:solidFill>
                <a:srgbClr val="0070C0"/>
              </a:solidFill>
              <a:latin typeface="Californian FB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5000" y="1752600"/>
            <a:ext cx="5489854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0" y="0"/>
            <a:ext cx="91440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6000" b="1" dirty="0" smtClean="0">
                <a:solidFill>
                  <a:srgbClr val="0070C0"/>
                </a:solidFill>
                <a:latin typeface="Californian FB" pitchFamily="18" charset="0"/>
              </a:rPr>
              <a:t>Voilà, Pierre, Marie, Jean, et Robert.   </a:t>
            </a:r>
            <a:endParaRPr lang="fr-FR" sz="6000" dirty="0">
              <a:solidFill>
                <a:srgbClr val="0070C0"/>
              </a:solidFill>
              <a:latin typeface="Californian FB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5181600"/>
            <a:ext cx="9144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6000" b="1" dirty="0" smtClean="0">
                <a:solidFill>
                  <a:srgbClr val="0070C0"/>
                </a:solidFill>
                <a:latin typeface="Californian FB" pitchFamily="18" charset="0"/>
              </a:rPr>
              <a:t>Ils </a:t>
            </a:r>
            <a:r>
              <a:rPr lang="fr-FR" sz="6000" b="1" u="sng" dirty="0" smtClean="0">
                <a:solidFill>
                  <a:srgbClr val="0070C0"/>
                </a:solidFill>
                <a:latin typeface="Californian FB" pitchFamily="18" charset="0"/>
              </a:rPr>
              <a:t>sont</a:t>
            </a:r>
            <a:r>
              <a:rPr lang="fr-FR" sz="6000" b="1" dirty="0" smtClean="0">
                <a:solidFill>
                  <a:srgbClr val="0070C0"/>
                </a:solidFill>
                <a:latin typeface="Californian FB" pitchFamily="18" charset="0"/>
              </a:rPr>
              <a:t> français aussi.   </a:t>
            </a:r>
            <a:endParaRPr lang="fr-FR" sz="6000" dirty="0">
              <a:solidFill>
                <a:srgbClr val="0070C0"/>
              </a:solidFill>
              <a:latin typeface="Californian FB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5000" y="1752600"/>
            <a:ext cx="5489854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0" y="0"/>
            <a:ext cx="91440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6000" b="1" dirty="0" smtClean="0">
                <a:solidFill>
                  <a:srgbClr val="0070C0"/>
                </a:solidFill>
                <a:latin typeface="Californian FB" pitchFamily="18" charset="0"/>
              </a:rPr>
              <a:t>Voilà, Pierre, Marie, Jean, et Robert.   </a:t>
            </a:r>
            <a:endParaRPr lang="fr-FR" sz="6000" dirty="0">
              <a:solidFill>
                <a:srgbClr val="0070C0"/>
              </a:solidFill>
              <a:latin typeface="Californian FB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5103674"/>
            <a:ext cx="91440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5400" b="1" dirty="0" smtClean="0">
                <a:solidFill>
                  <a:srgbClr val="0070C0"/>
                </a:solidFill>
                <a:latin typeface="Californian FB" pitchFamily="18" charset="0"/>
              </a:rPr>
              <a:t>Mais ils </a:t>
            </a:r>
            <a:r>
              <a:rPr lang="fr-FR" sz="5400" b="1" dirty="0" smtClean="0">
                <a:solidFill>
                  <a:srgbClr val="FF0000"/>
                </a:solidFill>
                <a:latin typeface="Californian FB" pitchFamily="18" charset="0"/>
              </a:rPr>
              <a:t>ne</a:t>
            </a:r>
            <a:r>
              <a:rPr lang="fr-FR" sz="5400" b="1" dirty="0" smtClean="0">
                <a:solidFill>
                  <a:srgbClr val="0070C0"/>
                </a:solidFill>
                <a:latin typeface="Californian FB" pitchFamily="18" charset="0"/>
              </a:rPr>
              <a:t> </a:t>
            </a:r>
            <a:r>
              <a:rPr lang="fr-FR" sz="5400" b="1" u="sng" dirty="0" smtClean="0">
                <a:solidFill>
                  <a:srgbClr val="0070C0"/>
                </a:solidFill>
                <a:latin typeface="Californian FB" pitchFamily="18" charset="0"/>
              </a:rPr>
              <a:t>sont</a:t>
            </a:r>
            <a:r>
              <a:rPr lang="fr-FR" sz="5400" b="1" dirty="0" smtClean="0">
                <a:solidFill>
                  <a:srgbClr val="0070C0"/>
                </a:solidFill>
                <a:latin typeface="Californian FB" pitchFamily="18" charset="0"/>
              </a:rPr>
              <a:t> </a:t>
            </a:r>
            <a:r>
              <a:rPr lang="fr-FR" sz="5400" b="1" dirty="0" smtClean="0">
                <a:solidFill>
                  <a:srgbClr val="FF0000"/>
                </a:solidFill>
                <a:latin typeface="Californian FB" pitchFamily="18" charset="0"/>
              </a:rPr>
              <a:t>pas</a:t>
            </a:r>
            <a:r>
              <a:rPr lang="fr-FR" sz="5400" b="1" dirty="0" smtClean="0">
                <a:solidFill>
                  <a:srgbClr val="0070C0"/>
                </a:solidFill>
                <a:latin typeface="Californian FB" pitchFamily="18" charset="0"/>
              </a:rPr>
              <a:t> les amis d’Amélie et Elisabeth.   </a:t>
            </a:r>
            <a:endParaRPr lang="fr-FR" sz="5400" dirty="0">
              <a:solidFill>
                <a:srgbClr val="0070C0"/>
              </a:solidFill>
              <a:latin typeface="Californian FB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5000" y="1752600"/>
            <a:ext cx="5489854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0" y="0"/>
            <a:ext cx="91440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6000" b="1" dirty="0" smtClean="0">
                <a:solidFill>
                  <a:srgbClr val="0070C0"/>
                </a:solidFill>
                <a:latin typeface="Californian FB" pitchFamily="18" charset="0"/>
              </a:rPr>
              <a:t>Voilà, Pierre, Marie, Jean, et Robert.   </a:t>
            </a:r>
            <a:endParaRPr lang="fr-FR" sz="6000" dirty="0">
              <a:solidFill>
                <a:srgbClr val="0070C0"/>
              </a:solidFill>
              <a:latin typeface="Californian FB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4919008"/>
            <a:ext cx="91440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6000" b="1" dirty="0" smtClean="0">
                <a:solidFill>
                  <a:srgbClr val="0070C0"/>
                </a:solidFill>
                <a:latin typeface="Californian FB" pitchFamily="18" charset="0"/>
              </a:rPr>
              <a:t>Ils </a:t>
            </a:r>
            <a:r>
              <a:rPr lang="fr-FR" sz="6000" b="1" u="sng" dirty="0" smtClean="0">
                <a:solidFill>
                  <a:srgbClr val="0070C0"/>
                </a:solidFill>
                <a:latin typeface="Californian FB" pitchFamily="18" charset="0"/>
              </a:rPr>
              <a:t>sont</a:t>
            </a:r>
            <a:r>
              <a:rPr lang="fr-FR" sz="6000" b="1" dirty="0" smtClean="0">
                <a:solidFill>
                  <a:srgbClr val="0070C0"/>
                </a:solidFill>
                <a:latin typeface="Californian FB" pitchFamily="18" charset="0"/>
              </a:rPr>
              <a:t> un peu méchant</a:t>
            </a:r>
            <a:r>
              <a:rPr lang="fr-FR" sz="6000" b="1" u="sng" dirty="0" smtClean="0">
                <a:solidFill>
                  <a:srgbClr val="0070C0"/>
                </a:solidFill>
                <a:latin typeface="Californian FB" pitchFamily="18" charset="0"/>
              </a:rPr>
              <a:t>s</a:t>
            </a:r>
            <a:r>
              <a:rPr lang="fr-FR" sz="6000" b="1" dirty="0" smtClean="0">
                <a:solidFill>
                  <a:srgbClr val="0070C0"/>
                </a:solidFill>
                <a:latin typeface="Californian FB" pitchFamily="18" charset="0"/>
              </a:rPr>
              <a:t>.</a:t>
            </a:r>
          </a:p>
          <a:p>
            <a:pPr algn="ctr"/>
            <a:r>
              <a:rPr lang="fr-FR" sz="6000" b="1" dirty="0" smtClean="0">
                <a:solidFill>
                  <a:srgbClr val="0070C0"/>
                </a:solidFill>
                <a:latin typeface="Californian FB" pitchFamily="18" charset="0"/>
              </a:rPr>
              <a:t>Pas trop.  Juste un peu.   </a:t>
            </a:r>
            <a:endParaRPr lang="fr-FR" sz="6000" dirty="0">
              <a:solidFill>
                <a:srgbClr val="0070C0"/>
              </a:solidFill>
              <a:latin typeface="Californian FB" pitchFamily="18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43000"/>
            <a:ext cx="5145393" cy="454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0" y="0"/>
            <a:ext cx="9144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6000" b="1" dirty="0" smtClean="0">
                <a:solidFill>
                  <a:srgbClr val="0070C0"/>
                </a:solidFill>
                <a:latin typeface="Californian FB" pitchFamily="18" charset="0"/>
              </a:rPr>
              <a:t>Voilà, un amie et moi.   </a:t>
            </a:r>
            <a:endParaRPr lang="fr-FR" sz="6000" dirty="0">
              <a:solidFill>
                <a:srgbClr val="0070C0"/>
              </a:solidFill>
              <a:latin typeface="Californian FB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029200" y="1752600"/>
            <a:ext cx="42672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6000" b="1" dirty="0" smtClean="0">
                <a:solidFill>
                  <a:srgbClr val="0070C0"/>
                </a:solidFill>
                <a:latin typeface="Californian FB" pitchFamily="18" charset="0"/>
              </a:rPr>
              <a:t>Nous </a:t>
            </a:r>
            <a:r>
              <a:rPr lang="fr-FR" sz="6000" b="1" u="sng" dirty="0" smtClean="0">
                <a:solidFill>
                  <a:srgbClr val="0070C0"/>
                </a:solidFill>
                <a:latin typeface="Californian FB" pitchFamily="18" charset="0"/>
              </a:rPr>
              <a:t>sommes</a:t>
            </a:r>
            <a:r>
              <a:rPr lang="fr-FR" sz="6000" b="1" dirty="0" smtClean="0">
                <a:solidFill>
                  <a:srgbClr val="0070C0"/>
                </a:solidFill>
                <a:latin typeface="Californian FB" pitchFamily="18" charset="0"/>
              </a:rPr>
              <a:t> américain</a:t>
            </a:r>
            <a:r>
              <a:rPr lang="fr-FR" sz="6000" b="1" u="sng" dirty="0" smtClean="0">
                <a:solidFill>
                  <a:srgbClr val="0070C0"/>
                </a:solidFill>
                <a:latin typeface="Californian FB" pitchFamily="18" charset="0"/>
              </a:rPr>
              <a:t>es</a:t>
            </a:r>
            <a:r>
              <a:rPr lang="fr-FR" sz="6000" b="1" dirty="0" smtClean="0">
                <a:solidFill>
                  <a:srgbClr val="0070C0"/>
                </a:solidFill>
                <a:latin typeface="Californian FB" pitchFamily="18" charset="0"/>
              </a:rPr>
              <a:t>.   </a:t>
            </a:r>
            <a:endParaRPr lang="fr-FR" sz="6000" dirty="0">
              <a:solidFill>
                <a:srgbClr val="0070C0"/>
              </a:solidFill>
              <a:latin typeface="Californian FB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89</TotalTime>
  <Words>176</Words>
  <Application>Microsoft Office PowerPoint</Application>
  <PresentationFormat>On-screen Show (4:3)</PresentationFormat>
  <Paragraphs>28</Paragraphs>
  <Slides>14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Danielle</dc:creator>
  <cp:lastModifiedBy>DBerndt</cp:lastModifiedBy>
  <cp:revision>14</cp:revision>
  <dcterms:created xsi:type="dcterms:W3CDTF">2010-12-03T00:27:32Z</dcterms:created>
  <dcterms:modified xsi:type="dcterms:W3CDTF">2010-12-03T12:09:37Z</dcterms:modified>
</cp:coreProperties>
</file>